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6B17-86B6-41EB-BB8B-237EB7B995FE}" type="datetimeFigureOut">
              <a:rPr lang="nl-NL" smtClean="0"/>
              <a:t>29-5-2017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5D37-9B49-4BEE-8A8A-7510DBDEC9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075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6B17-86B6-41EB-BB8B-237EB7B995FE}" type="datetimeFigureOut">
              <a:rPr lang="nl-NL" smtClean="0"/>
              <a:t>29-5-2017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5D37-9B49-4BEE-8A8A-7510DBDEC9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8512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6B17-86B6-41EB-BB8B-237EB7B995FE}" type="datetimeFigureOut">
              <a:rPr lang="nl-NL" smtClean="0"/>
              <a:t>29-5-2017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5D37-9B49-4BEE-8A8A-7510DBDEC9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5253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6B17-86B6-41EB-BB8B-237EB7B995FE}" type="datetimeFigureOut">
              <a:rPr lang="nl-NL" smtClean="0"/>
              <a:t>29-5-2017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5D37-9B49-4BEE-8A8A-7510DBDEC9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9093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6B17-86B6-41EB-BB8B-237EB7B995FE}" type="datetimeFigureOut">
              <a:rPr lang="nl-NL" smtClean="0"/>
              <a:t>29-5-2017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5D37-9B49-4BEE-8A8A-7510DBDEC9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6645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6B17-86B6-41EB-BB8B-237EB7B995FE}" type="datetimeFigureOut">
              <a:rPr lang="nl-NL" smtClean="0"/>
              <a:t>29-5-2017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5D37-9B49-4BEE-8A8A-7510DBDEC9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1393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6B17-86B6-41EB-BB8B-237EB7B995FE}" type="datetimeFigureOut">
              <a:rPr lang="nl-NL" smtClean="0"/>
              <a:t>29-5-2017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5D37-9B49-4BEE-8A8A-7510DBDEC9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6444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6B17-86B6-41EB-BB8B-237EB7B995FE}" type="datetimeFigureOut">
              <a:rPr lang="nl-NL" smtClean="0"/>
              <a:t>29-5-2017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5D37-9B49-4BEE-8A8A-7510DBDEC9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4519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6B17-86B6-41EB-BB8B-237EB7B995FE}" type="datetimeFigureOut">
              <a:rPr lang="nl-NL" smtClean="0"/>
              <a:t>29-5-2017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5D37-9B49-4BEE-8A8A-7510DBDEC9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7291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6B17-86B6-41EB-BB8B-237EB7B995FE}" type="datetimeFigureOut">
              <a:rPr lang="nl-NL" smtClean="0"/>
              <a:t>29-5-2017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5D37-9B49-4BEE-8A8A-7510DBDEC9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0115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6B17-86B6-41EB-BB8B-237EB7B995FE}" type="datetimeFigureOut">
              <a:rPr lang="nl-NL" smtClean="0"/>
              <a:t>29-5-2017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5D37-9B49-4BEE-8A8A-7510DBDEC9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309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16B17-86B6-41EB-BB8B-237EB7B995FE}" type="datetimeFigureOut">
              <a:rPr lang="nl-NL" smtClean="0"/>
              <a:t>29-5-2017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65D37-9B49-4BEE-8A8A-7510DBDEC9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6072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Sociaal werk 2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Werken met verslavingsproblematiek. Les 5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9234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Intramurale en ambulante behandeling…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intramuraal betekent binnen de muren. We spreken van intramurale zorg van zorg binnen de muren van een zorginstelling die tenminste 24 aaneengesloten uren duurt. </a:t>
            </a:r>
          </a:p>
          <a:p>
            <a:pPr marL="0" indent="0">
              <a:buNone/>
            </a:pPr>
            <a:r>
              <a:rPr lang="nl-NL" dirty="0"/>
              <a:t>Voorbeelden van intramurale zorg zijn verblijf in een:</a:t>
            </a:r>
          </a:p>
          <a:p>
            <a:r>
              <a:rPr lang="nl-NL" dirty="0"/>
              <a:t>Instelling</a:t>
            </a:r>
          </a:p>
          <a:p>
            <a:r>
              <a:rPr lang="nl-NL" dirty="0"/>
              <a:t>Psychiatrische inrichting</a:t>
            </a:r>
          </a:p>
          <a:p>
            <a:r>
              <a:rPr lang="nl-NL" dirty="0"/>
              <a:t>Residentiële jeugdhulpverlening</a:t>
            </a:r>
          </a:p>
          <a:p>
            <a:r>
              <a:rPr lang="nl-NL" dirty="0"/>
              <a:t>Verpleeghuis</a:t>
            </a:r>
          </a:p>
          <a:p>
            <a:r>
              <a:rPr lang="nl-NL" dirty="0"/>
              <a:t>Verzorgingstehuis</a:t>
            </a:r>
          </a:p>
          <a:p>
            <a:r>
              <a:rPr lang="nl-NL" dirty="0"/>
              <a:t>Ziekenhuis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3901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Bij ambulante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Bij ambulante zorg gaan zorgverleners voor een behandeling of de begeleiding naar de patiënt toe. </a:t>
            </a:r>
          </a:p>
          <a:p>
            <a:r>
              <a:rPr lang="nl-NL" dirty="0"/>
              <a:t>Daardoor is geen opname vereist. Het is de tegenhanger van residentiële zorg, waarbij de patiënt in een instelling verblijft.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8337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Vorige keer.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Verslaving</a:t>
            </a:r>
          </a:p>
          <a:p>
            <a:r>
              <a:rPr lang="nl-NL" dirty="0"/>
              <a:t>Soorten verslaving..</a:t>
            </a:r>
          </a:p>
          <a:p>
            <a:r>
              <a:rPr lang="nl-NL" dirty="0"/>
              <a:t>Effecten van verslaving…</a:t>
            </a:r>
          </a:p>
          <a:p>
            <a:r>
              <a:rPr lang="nl-NL" dirty="0"/>
              <a:t>Verslavingsfactoren…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2023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Begeleiding en ondersteuning…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72706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van de vorige keer…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Geef een pitch over </a:t>
            </a:r>
          </a:p>
          <a:p>
            <a:r>
              <a:rPr lang="nl-NL" dirty="0"/>
              <a:t>Detoxificatie</a:t>
            </a:r>
          </a:p>
          <a:p>
            <a:r>
              <a:rPr lang="nl-NL" dirty="0"/>
              <a:t>Vervangingsbehandelingen</a:t>
            </a:r>
          </a:p>
          <a:p>
            <a:r>
              <a:rPr lang="nl-NL" dirty="0"/>
              <a:t>Cognitieve gedragstherapie</a:t>
            </a:r>
          </a:p>
          <a:p>
            <a:r>
              <a:rPr lang="nl-NL" dirty="0"/>
              <a:t>Community </a:t>
            </a:r>
            <a:r>
              <a:rPr lang="nl-NL" dirty="0" err="1"/>
              <a:t>Reinforcement</a:t>
            </a:r>
            <a:r>
              <a:rPr lang="nl-NL" dirty="0"/>
              <a:t> approach</a:t>
            </a:r>
          </a:p>
          <a:p>
            <a:r>
              <a:rPr lang="nl-NL" dirty="0"/>
              <a:t>Zelfhulpgroepen</a:t>
            </a:r>
          </a:p>
          <a:p>
            <a:r>
              <a:rPr lang="nl-NL" dirty="0"/>
              <a:t>Twaalfstappen Minnesota model</a:t>
            </a:r>
          </a:p>
          <a:p>
            <a:r>
              <a:rPr lang="nl-NL" dirty="0" err="1"/>
              <a:t>E-Health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7202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Behandelmethoden…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Biologische benadering…</a:t>
            </a:r>
          </a:p>
          <a:p>
            <a:r>
              <a:rPr lang="nl-NL" dirty="0"/>
              <a:t>Cognitieve, gedragstherapeutische benadeling…</a:t>
            </a:r>
          </a:p>
          <a:p>
            <a:r>
              <a:rPr lang="nl-NL" dirty="0"/>
              <a:t>Psychodynamische benadering…</a:t>
            </a:r>
          </a:p>
          <a:p>
            <a:r>
              <a:rPr lang="nl-NL" dirty="0"/>
              <a:t>Intramurale en ambulante behandeling…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11126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Biologische benadering…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b="1" dirty="0" err="1"/>
              <a:t>Detox</a:t>
            </a:r>
            <a:r>
              <a:rPr lang="nl-NL" dirty="0"/>
              <a:t> is een afkorting van detoxificatie, ook wel </a:t>
            </a:r>
            <a:r>
              <a:rPr lang="nl-NL" dirty="0" err="1"/>
              <a:t>ontgifting</a:t>
            </a:r>
            <a:r>
              <a:rPr lang="nl-NL" dirty="0"/>
              <a:t> </a:t>
            </a:r>
          </a:p>
          <a:p>
            <a:r>
              <a:rPr lang="nl-NL" dirty="0"/>
              <a:t>Omdat een </a:t>
            </a:r>
            <a:r>
              <a:rPr lang="nl-NL" dirty="0" err="1"/>
              <a:t>detox</a:t>
            </a:r>
            <a:r>
              <a:rPr lang="nl-NL" dirty="0"/>
              <a:t> heftig en beangstigend kan zijn en omdat goed in de gaten moet worden gehouden hoe het lichaam steeds reageert, is een goede begeleiding erg belangrijk. De </a:t>
            </a:r>
            <a:r>
              <a:rPr lang="nl-NL" dirty="0" err="1"/>
              <a:t>detox</a:t>
            </a:r>
            <a:r>
              <a:rPr lang="nl-NL" dirty="0"/>
              <a:t> vindt altijd plaats onder continue medische begeleiding. Daartoe worden gespecialiseerde artsen en speciaal getraind verpleegkundig personeel ingezet. Door de toegepaste medicatie worden de onthoudingsverschijnselen tot een minimum beperkt.</a:t>
            </a:r>
          </a:p>
          <a:p>
            <a:pPr fontAlgn="base"/>
            <a:r>
              <a:rPr lang="nl-NL" dirty="0"/>
              <a:t>De </a:t>
            </a:r>
            <a:r>
              <a:rPr lang="nl-NL" dirty="0" err="1"/>
              <a:t>detoxperiode</a:t>
            </a:r>
            <a:r>
              <a:rPr lang="nl-NL" dirty="0"/>
              <a:t> dient tevens ter observatie van de cliënt. De duur van de </a:t>
            </a:r>
            <a:r>
              <a:rPr lang="nl-NL" dirty="0" err="1"/>
              <a:t>detoxbehandeling</a:t>
            </a:r>
            <a:r>
              <a:rPr lang="nl-NL" dirty="0"/>
              <a:t> is afhankelijk van de fysieke toestand bij opname en duurt zelden meer dan tien dagen.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95638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Cognitieve, gedragstherapeutische benadering…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Cognitieve</a:t>
            </a:r>
            <a:r>
              <a:rPr lang="nl-NL" b="1" dirty="0"/>
              <a:t> </a:t>
            </a:r>
            <a:r>
              <a:rPr lang="nl-NL" dirty="0"/>
              <a:t>gedragstherapie (</a:t>
            </a:r>
            <a:r>
              <a:rPr lang="nl-NL" dirty="0" err="1"/>
              <a:t>CGt</a:t>
            </a:r>
            <a:r>
              <a:rPr lang="nl-NL" dirty="0"/>
              <a:t>) is een combinatie van twee vormen van psychotherapie: </a:t>
            </a:r>
            <a:r>
              <a:rPr lang="nl-NL" b="1" dirty="0"/>
              <a:t>cognitieve</a:t>
            </a:r>
            <a:r>
              <a:rPr lang="nl-NL" dirty="0"/>
              <a:t> therapie en </a:t>
            </a:r>
            <a:r>
              <a:rPr lang="nl-NL" b="1" dirty="0"/>
              <a:t>gedragstherapie</a:t>
            </a:r>
            <a:r>
              <a:rPr lang="nl-NL" dirty="0"/>
              <a:t>. </a:t>
            </a:r>
          </a:p>
          <a:p>
            <a:endParaRPr lang="nl-NL" dirty="0"/>
          </a:p>
          <a:p>
            <a:r>
              <a:rPr lang="nl-NL" dirty="0"/>
              <a:t>In cognitieve gedragstherapie wordt het gedrag en de gedachten die de problemen in stand houden, besproken en behandeld. </a:t>
            </a:r>
          </a:p>
          <a:p>
            <a:endParaRPr lang="nl-NL" dirty="0"/>
          </a:p>
          <a:p>
            <a:r>
              <a:rPr lang="nl-NL" dirty="0"/>
              <a:t>ABC model(G-Schema’s).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27803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Psychodynamische benadering…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De grondlegger is Freud. </a:t>
            </a:r>
          </a:p>
          <a:p>
            <a:endParaRPr lang="nl-NL" dirty="0"/>
          </a:p>
          <a:p>
            <a:r>
              <a:rPr lang="nl-NL" dirty="0"/>
              <a:t>Hier wordt volstaan met het benoemen van een van de belangrijkste uitgangspunten: De aangeboren driften van een ieder, het zogenaamde continuüm van normaal tot afwijkend gedrag en de rol van het onbewuste individu.</a:t>
            </a:r>
          </a:p>
          <a:p>
            <a:r>
              <a:rPr lang="nl-NL" dirty="0"/>
              <a:t>Freud legde in zijn tijd ( Hij overleed in 1948) de nadruk op het seksuele aspect, als vertrekpunt van psychische of traumatische problematiek.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15448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Psychodynamische benadering 2…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De persoonlijkheid is opgedeeld in het zogenaamde </a:t>
            </a:r>
            <a:r>
              <a:rPr lang="nl-NL" dirty="0" err="1"/>
              <a:t>Id</a:t>
            </a:r>
            <a:r>
              <a:rPr lang="nl-NL" dirty="0"/>
              <a:t>( De driften) het Ego en het Superego. </a:t>
            </a:r>
          </a:p>
          <a:p>
            <a:pPr marL="0" indent="0">
              <a:buNone/>
            </a:pPr>
            <a:r>
              <a:rPr lang="nl-NL" dirty="0"/>
              <a:t>Het Ego zou je kunnen zien als een intermediair tussen het </a:t>
            </a:r>
            <a:r>
              <a:rPr lang="nl-NL" dirty="0" err="1"/>
              <a:t>Id</a:t>
            </a:r>
            <a:r>
              <a:rPr lang="nl-NL" dirty="0"/>
              <a:t> en het superego. </a:t>
            </a:r>
          </a:p>
          <a:p>
            <a:pPr marL="0" indent="0">
              <a:buNone/>
            </a:pPr>
            <a:r>
              <a:rPr lang="nl-NL" dirty="0"/>
              <a:t>Het superego "corrigeert" het </a:t>
            </a:r>
            <a:r>
              <a:rPr lang="nl-NL" dirty="0" err="1"/>
              <a:t>Id</a:t>
            </a:r>
            <a:r>
              <a:rPr lang="nl-NL" dirty="0"/>
              <a:t>, wanneer de driften ontoelaatbaar worden geacht te zijn. Daarmee kan wel een innerlijk conflict in stand worden gehouden. </a:t>
            </a:r>
          </a:p>
          <a:p>
            <a:pPr marL="0" indent="0">
              <a:buNone/>
            </a:pPr>
            <a:r>
              <a:rPr lang="nl-NL" dirty="0"/>
              <a:t>De psychoanalyse heeft weliswaar veel aan waarde verloren. Een psycholoog heeft het eens zo verwoord: om een psychoanalyse vol te kunnen houden het kan jaren duren. </a:t>
            </a:r>
          </a:p>
        </p:txBody>
      </p:sp>
    </p:spTree>
    <p:extLst>
      <p:ext uri="{BB962C8B-B14F-4D97-AF65-F5344CB8AC3E}">
        <p14:creationId xmlns:p14="http://schemas.microsoft.com/office/powerpoint/2010/main" val="388518578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332</Words>
  <Application>Microsoft Office PowerPoint</Application>
  <PresentationFormat>Breedbeeld</PresentationFormat>
  <Paragraphs>55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Kantoorthema</vt:lpstr>
      <vt:lpstr>Sociaal werk 2</vt:lpstr>
      <vt:lpstr>Vorige keer.</vt:lpstr>
      <vt:lpstr>Vandaag.</vt:lpstr>
      <vt:lpstr>Opdracht van de vorige keer…</vt:lpstr>
      <vt:lpstr>Behandelmethoden…</vt:lpstr>
      <vt:lpstr>Biologische benadering… </vt:lpstr>
      <vt:lpstr>Cognitieve, gedragstherapeutische benadering… </vt:lpstr>
      <vt:lpstr>Psychodynamische benadering… </vt:lpstr>
      <vt:lpstr>Psychodynamische benadering 2… </vt:lpstr>
      <vt:lpstr>Intramurale en ambulante behandeling… </vt:lpstr>
      <vt:lpstr>Bij ambulante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Sociaal werk 2</dc:title>
  <dc:creator>Koen Steinhauer</dc:creator>
  <cp:lastModifiedBy>Koen Steinhauer</cp:lastModifiedBy>
  <cp:revision>5</cp:revision>
  <dcterms:created xsi:type="dcterms:W3CDTF">2017-05-29T08:22:50Z</dcterms:created>
  <dcterms:modified xsi:type="dcterms:W3CDTF">2017-05-29T08:56:40Z</dcterms:modified>
</cp:coreProperties>
</file>